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Atikova. We collect restaurant kitchen waste using the motorcycle couriers who are already on the road in Istanbul.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Türkiye generated thirty-four million tonnes of municipal waste in 2024. About eighty-one percent still goes to landfill, around half of it is organic, and the whole country has only eight biological treatment plants.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Buried food waste produces methane, a gas about eighty times stronger than carbon dioxide over twenty years. And cutting waste pays: in a study of hotels, every dollar invested returned about seven.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Our solution is simple. A restaurant separates its kitchen waste into a sealed eighty-litre box. A courier with spare capacity in quiet hours picks it up, weighs it, and delivers it to compost or biogas.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Matching is based on location, every pickup is weighed, and each restaurant gets a monthly report of the waste it kept out of landfill.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Today we have a website in four languages, a research base of one hundred sources, an AI assistant, and a dispatch board running on demo data. We do not have a paying customer yet, and we say 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Revenue will come from monthly collection fees, from companies that sponsor collection in their district, and from clean organic material for compost and biogas plants.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timing is right. COP31 comes to Antalya in November 2026, and Türkiye's Zero Waste target is sixty percent recycling by 2035.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Next: register the company, run a pilot with restaurants in Istanbul, and measure everything before we grow.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Atikova. Kitchen waste, turned into a resource. Learn more at atikova dot com.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A2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ourier.jpg"/>
          <p:cNvPicPr>
            <a:picLocks noChangeAspect="1"/>
          </p:cNvPicPr>
          <p:nvPr/>
        </p:nvPicPr>
        <p:blipFill>
          <a:blip r:embed="rId2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937500" cy="6858000"/>
          </a:xfrm>
          <a:prstGeom prst="rect">
            <a:avLst/>
          </a:prstGeom>
          <a:solidFill>
            <a:srgbClr val="0F2A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98500" y="571500"/>
            <a:ext cx="3810000" cy="50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atikova</a:t>
            </a:r>
            <a:r>
              <a:rPr sz="2700" b="1">
                <a:solidFill>
                  <a:srgbClr val="BDE394"/>
                </a:solidFill>
                <a:latin typeface="Arial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8500" y="1905000"/>
            <a:ext cx="6350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BDE394"/>
                </a:solidFill>
                <a:latin typeface="Arial"/>
              </a:rPr>
              <a:t>INVESTOR PRESENTATION · OCTOBER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8500" y="2222500"/>
            <a:ext cx="6667500" cy="2095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200" b="1">
                <a:solidFill>
                  <a:srgbClr val="FFFFFF"/>
                </a:solidFill>
                <a:latin typeface="Arial"/>
              </a:rPr>
              <a:t>Kitchen waste, collected by the couriers already on the road.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8500" y="4445000"/>
            <a:ext cx="6667500" cy="317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>
                <a:solidFill>
                  <a:srgbClr val="D6E4D9"/>
                </a:solidFill>
                <a:latin typeface="Arial"/>
              </a:rPr>
              <a:t>Istanbul pilot · COP31, Antalya, 9–20 November 2026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85500" y="6540500"/>
            <a:ext cx="1079500" cy="190500"/>
          </a:xfrm>
          <a:prstGeom prst="roundRect">
            <a:avLst>
              <a:gd name="adj" fmla="val 8000"/>
            </a:avLst>
          </a:prstGeom>
          <a:solidFill>
            <a:srgbClr val="22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85500" y="6565900"/>
            <a:ext cx="1079500" cy="152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750" b="0">
                <a:solidFill>
                  <a:srgbClr val="FFFFFF"/>
                </a:solidFill>
                <a:latin typeface="Arial"/>
              </a:rPr>
              <a:t>AI illustration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A9BDB0"/>
                </a:solidFill>
                <a:latin typeface="Arial"/>
              </a:rPr>
              <a:t>Atikova · Investor presentation · October 2026 · Not an offer of securities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08000"/>
            <a:ext cx="952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3F7D4F"/>
                </a:solidFill>
                <a:latin typeface="Arial"/>
              </a:rPr>
              <a:t>THE 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812800"/>
            <a:ext cx="95250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100" b="1">
                <a:solidFill>
                  <a:srgbClr val="173D2F"/>
                </a:solidFill>
                <a:latin typeface="Arial"/>
              </a:rPr>
              <a:t>Türkiye still buries most of its waste — and half of it is organic.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2667000"/>
            <a:ext cx="2609850" cy="241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FE6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2921000"/>
            <a:ext cx="2152650" cy="203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200" b="1">
                <a:solidFill>
                  <a:srgbClr val="173D2F"/>
                </a:solidFill>
                <a:latin typeface="Arial"/>
              </a:rPr>
              <a:t>34.4 Mt</a:t>
            </a:r>
          </a:p>
          <a:p>
            <a:pPr algn="l">
              <a:spcBef>
                <a:spcPts val="675"/>
              </a:spcBef>
            </a:pPr>
            <a:r>
              <a:rPr sz="1350" b="0">
                <a:solidFill>
                  <a:srgbClr val="33443A"/>
                </a:solidFill>
                <a:latin typeface="Arial"/>
              </a:rPr>
              <a:t>municipal waste generated in 2024</a:t>
            </a:r>
          </a:p>
          <a:p>
            <a:pPr algn="l">
              <a:spcBef>
                <a:spcPts val="425"/>
              </a:spcBef>
            </a:pPr>
            <a:r>
              <a:rPr sz="850" b="0">
                <a:solidFill>
                  <a:srgbClr val="6C7D72"/>
                </a:solidFill>
                <a:latin typeface="Arial"/>
              </a:rPr>
              <a:t>Source: TÜİK / Ministry of Environment, 2025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97250" y="2667000"/>
            <a:ext cx="2609850" cy="241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FE6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25850" y="2921000"/>
            <a:ext cx="2152650" cy="203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200" b="1">
                <a:solidFill>
                  <a:srgbClr val="173D2F"/>
                </a:solidFill>
                <a:latin typeface="Arial"/>
              </a:rPr>
              <a:t>81%</a:t>
            </a:r>
          </a:p>
          <a:p>
            <a:pPr algn="l">
              <a:spcBef>
                <a:spcPts val="675"/>
              </a:spcBef>
            </a:pPr>
            <a:r>
              <a:rPr sz="1350" b="0">
                <a:solidFill>
                  <a:srgbClr val="33443A"/>
                </a:solidFill>
                <a:latin typeface="Arial"/>
              </a:rPr>
              <a:t>of municipal waste sent to landfill (2021)</a:t>
            </a:r>
          </a:p>
          <a:p>
            <a:pPr algn="l">
              <a:spcBef>
                <a:spcPts val="425"/>
              </a:spcBef>
            </a:pPr>
            <a:r>
              <a:rPr sz="850" b="0">
                <a:solidFill>
                  <a:srgbClr val="6C7D72"/>
                </a:solidFill>
                <a:latin typeface="Arial"/>
              </a:rPr>
              <a:t>Source: EEA, 2025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84900" y="2667000"/>
            <a:ext cx="2609850" cy="241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FE6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13500" y="2921000"/>
            <a:ext cx="2152650" cy="203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200" b="1">
                <a:solidFill>
                  <a:srgbClr val="173D2F"/>
                </a:solidFill>
                <a:latin typeface="Arial"/>
              </a:rPr>
              <a:t>~50%</a:t>
            </a:r>
          </a:p>
          <a:p>
            <a:pPr algn="l">
              <a:spcBef>
                <a:spcPts val="675"/>
              </a:spcBef>
            </a:pPr>
            <a:r>
              <a:rPr sz="1350" b="0">
                <a:solidFill>
                  <a:srgbClr val="33443A"/>
                </a:solidFill>
                <a:latin typeface="Arial"/>
              </a:rPr>
              <a:t>of municipal waste is organic</a:t>
            </a:r>
          </a:p>
          <a:p>
            <a:pPr algn="l">
              <a:spcBef>
                <a:spcPts val="425"/>
              </a:spcBef>
            </a:pPr>
            <a:r>
              <a:rPr sz="850" b="0">
                <a:solidFill>
                  <a:srgbClr val="6C7D72"/>
                </a:solidFill>
                <a:latin typeface="Arial"/>
              </a:rPr>
              <a:t>Source: EEA, 2025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72550" y="2667000"/>
            <a:ext cx="2609850" cy="241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FE6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201150" y="2921000"/>
            <a:ext cx="2152650" cy="203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200" b="1">
                <a:solidFill>
                  <a:srgbClr val="173D2F"/>
                </a:solidFill>
                <a:latin typeface="Arial"/>
              </a:rPr>
              <a:t>8</a:t>
            </a:r>
          </a:p>
          <a:p>
            <a:pPr algn="l">
              <a:spcBef>
                <a:spcPts val="675"/>
              </a:spcBef>
            </a:pPr>
            <a:r>
              <a:rPr sz="1350" b="0">
                <a:solidFill>
                  <a:srgbClr val="33443A"/>
                </a:solidFill>
                <a:latin typeface="Arial"/>
              </a:rPr>
              <a:t>biological treatment plants for 85 million people</a:t>
            </a:r>
          </a:p>
          <a:p>
            <a:pPr algn="l">
              <a:spcBef>
                <a:spcPts val="425"/>
              </a:spcBef>
            </a:pPr>
            <a:r>
              <a:rPr sz="850" b="0">
                <a:solidFill>
                  <a:srgbClr val="6C7D72"/>
                </a:solidFill>
                <a:latin typeface="Arial"/>
              </a:rPr>
              <a:t>Source: EEA, 2025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6477000"/>
            <a:ext cx="698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7B8A80"/>
                </a:solidFill>
                <a:latin typeface="Arial"/>
              </a:rPr>
              <a:t>Atikova · Investor presentation · October 2026 · Not an offer of securities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77400" y="6426200"/>
            <a:ext cx="190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>
                <a:solidFill>
                  <a:srgbClr val="173D2F"/>
                </a:solidFill>
                <a:latin typeface="Arial"/>
              </a:rPr>
              <a:t>atikova</a:t>
            </a:r>
            <a:r>
              <a:rPr sz="1400" b="1">
                <a:solidFill>
                  <a:srgbClr val="7FB04F"/>
                </a:solidFill>
                <a:latin typeface="Arial"/>
              </a:rPr>
              <a:t>.</a:t>
            </a:r>
            <a:r>
              <a:rPr sz="850" b="0">
                <a:solidFill>
                  <a:srgbClr val="7B8A80"/>
                </a:solidFill>
                <a:latin typeface="Arial"/>
              </a:rPr>
              <a:t>   2/15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kitchen.jpg"/>
          <p:cNvPicPr>
            <a:picLocks noChangeAspect="1"/>
          </p:cNvPicPr>
          <p:nvPr/>
        </p:nvPicPr>
        <p:blipFill>
          <a:blip r:embed="rId2"/>
          <a:srcRect l="26391" r="26391"/>
          <a:stretch>
            <a:fillRect/>
          </a:stretch>
        </p:blipFill>
        <p:spPr>
          <a:xfrm>
            <a:off x="7366000" y="0"/>
            <a:ext cx="4826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0985500" y="6540500"/>
            <a:ext cx="1079500" cy="190500"/>
          </a:xfrm>
          <a:prstGeom prst="roundRect">
            <a:avLst>
              <a:gd name="adj" fmla="val 8000"/>
            </a:avLst>
          </a:prstGeom>
          <a:solidFill>
            <a:srgbClr val="22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85500" y="6565900"/>
            <a:ext cx="1079500" cy="152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750" b="0">
                <a:solidFill>
                  <a:srgbClr val="FFFFFF"/>
                </a:solidFill>
                <a:latin typeface="Arial"/>
              </a:rPr>
              <a:t>AI illustration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08000"/>
            <a:ext cx="6096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3F7D4F"/>
                </a:solidFill>
                <a:latin typeface="Arial"/>
              </a:rPr>
              <a:t>WHY IT MATTERS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812800"/>
            <a:ext cx="60960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100" b="1">
                <a:solidFill>
                  <a:srgbClr val="173D2F"/>
                </a:solidFill>
                <a:latin typeface="Arial"/>
              </a:rPr>
              <a:t>Buried food becomes methane. Cutting waste pays.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628900"/>
            <a:ext cx="1714500" cy="50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100" b="1">
                <a:solidFill>
                  <a:srgbClr val="173D2F"/>
                </a:solidFill>
                <a:latin typeface="Arial"/>
              </a:rPr>
              <a:t>≈80×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51100" y="2667000"/>
            <a:ext cx="4191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>
                <a:solidFill>
                  <a:srgbClr val="33443A"/>
                </a:solidFill>
                <a:latin typeface="Arial"/>
              </a:rPr>
              <a:t>Methane's warming power compared with CO₂ over 20 years</a:t>
            </a:r>
          </a:p>
          <a:p>
            <a:pPr algn="l">
              <a:spcBef>
                <a:spcPts val="425"/>
              </a:spcBef>
            </a:pPr>
            <a:r>
              <a:rPr sz="850" b="0">
                <a:solidFill>
                  <a:srgbClr val="6C7D72"/>
                </a:solidFill>
                <a:latin typeface="Arial"/>
              </a:rPr>
              <a:t>Source: IPCC AR6, 2021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454400"/>
            <a:ext cx="1714500" cy="50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100" b="1">
                <a:solidFill>
                  <a:srgbClr val="173D2F"/>
                </a:solidFill>
                <a:latin typeface="Arial"/>
              </a:rPr>
              <a:t>7 :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51100" y="3492500"/>
            <a:ext cx="4191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>
                <a:solidFill>
                  <a:srgbClr val="33443A"/>
                </a:solidFill>
                <a:latin typeface="Arial"/>
              </a:rPr>
              <a:t>Return on investment in food-waste reduction in hotels; 95% of sites saw a positive return</a:t>
            </a:r>
          </a:p>
          <a:p>
            <a:pPr algn="l">
              <a:spcBef>
                <a:spcPts val="425"/>
              </a:spcBef>
            </a:pPr>
            <a:r>
              <a:rPr sz="850" b="0">
                <a:solidFill>
                  <a:srgbClr val="6C7D72"/>
                </a:solidFill>
                <a:latin typeface="Arial"/>
              </a:rPr>
              <a:t>Source: Champions 12.3 (WRI &amp; WRAP), 2018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4279900"/>
            <a:ext cx="1714500" cy="50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100" b="1">
                <a:solidFill>
                  <a:srgbClr val="173D2F"/>
                </a:solidFill>
                <a:latin typeface="Arial"/>
              </a:rPr>
              <a:t>−21%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51100" y="4318000"/>
            <a:ext cx="4191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>
                <a:solidFill>
                  <a:srgbClr val="33443A"/>
                </a:solidFill>
                <a:latin typeface="Arial"/>
              </a:rPr>
              <a:t>Food waste cut in the first year at the hotels studied</a:t>
            </a:r>
          </a:p>
          <a:p>
            <a:pPr algn="l">
              <a:spcBef>
                <a:spcPts val="425"/>
              </a:spcBef>
            </a:pPr>
            <a:r>
              <a:rPr sz="850" b="0">
                <a:solidFill>
                  <a:srgbClr val="6C7D72"/>
                </a:solidFill>
                <a:latin typeface="Arial"/>
              </a:rPr>
              <a:t>Source: Champions 12.3 (WRI &amp; WRAP), 2018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6477000"/>
            <a:ext cx="698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7B8A80"/>
                </a:solidFill>
                <a:latin typeface="Arial"/>
              </a:rPr>
              <a:t>Atikova · Investor presentation · October 2026 · Not an offer of securities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51400" y="6426200"/>
            <a:ext cx="190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>
                <a:solidFill>
                  <a:srgbClr val="173D2F"/>
                </a:solidFill>
                <a:latin typeface="Arial"/>
              </a:rPr>
              <a:t>atikova</a:t>
            </a:r>
            <a:r>
              <a:rPr sz="1400" b="1">
                <a:solidFill>
                  <a:srgbClr val="7FB04F"/>
                </a:solidFill>
                <a:latin typeface="Arial"/>
              </a:rPr>
              <a:t>.</a:t>
            </a:r>
            <a:r>
              <a:rPr sz="850" b="0">
                <a:solidFill>
                  <a:srgbClr val="7B8A80"/>
                </a:solidFill>
                <a:latin typeface="Arial"/>
              </a:rPr>
              <a:t>   3/15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ourier.jpg"/>
          <p:cNvPicPr>
            <a:picLocks noChangeAspect="1"/>
          </p:cNvPicPr>
          <p:nvPr/>
        </p:nvPicPr>
        <p:blipFill>
          <a:blip r:embed="rId2"/>
          <a:srcRect l="30198" r="30198"/>
          <a:stretch>
            <a:fillRect/>
          </a:stretch>
        </p:blipFill>
        <p:spPr>
          <a:xfrm>
            <a:off x="7366000" y="0"/>
            <a:ext cx="4826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0985500" y="6540500"/>
            <a:ext cx="1079500" cy="190500"/>
          </a:xfrm>
          <a:prstGeom prst="roundRect">
            <a:avLst>
              <a:gd name="adj" fmla="val 8000"/>
            </a:avLst>
          </a:prstGeom>
          <a:solidFill>
            <a:srgbClr val="22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85500" y="6565900"/>
            <a:ext cx="1079500" cy="152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750" b="0">
                <a:solidFill>
                  <a:srgbClr val="FFFFFF"/>
                </a:solidFill>
                <a:latin typeface="Arial"/>
              </a:rPr>
              <a:t>AI illustration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08000"/>
            <a:ext cx="6096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3F7D4F"/>
                </a:solidFill>
                <a:latin typeface="Arial"/>
              </a:rPr>
              <a:t>OUR SOLUTION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812800"/>
            <a:ext cx="60960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100" b="1">
                <a:solidFill>
                  <a:srgbClr val="173D2F"/>
                </a:solidFill>
                <a:latin typeface="Arial"/>
              </a:rPr>
              <a:t>A sealed box, a courier with spare capacity, a weighed pickup.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009900"/>
            <a:ext cx="1714500" cy="50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100" b="1">
                <a:solidFill>
                  <a:srgbClr val="173D2F"/>
                </a:solidFill>
                <a:latin typeface="Arial"/>
              </a:rPr>
              <a:t>80 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51100" y="3048000"/>
            <a:ext cx="4191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>
                <a:solidFill>
                  <a:srgbClr val="33443A"/>
                </a:solidFill>
                <a:latin typeface="Arial"/>
              </a:rPr>
              <a:t>Sealed kitchen-waste box per restaurant, about 32 kg</a:t>
            </a:r>
          </a:p>
          <a:p>
            <a:pPr algn="l">
              <a:spcBef>
                <a:spcPts val="425"/>
              </a:spcBef>
            </a:pPr>
            <a:r>
              <a:rPr sz="850" b="0">
                <a:solidFill>
                  <a:srgbClr val="6C7D72"/>
                </a:solidFill>
                <a:latin typeface="Arial"/>
              </a:rPr>
              <a:t>Atikova design assumption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835400"/>
            <a:ext cx="1714500" cy="50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100" b="1">
                <a:solidFill>
                  <a:srgbClr val="173D2F"/>
                </a:solidFill>
                <a:latin typeface="Arial"/>
              </a:rPr>
              <a:t>150 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51100" y="3873500"/>
            <a:ext cx="4191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>
                <a:solidFill>
                  <a:srgbClr val="33443A"/>
                </a:solidFill>
                <a:latin typeface="Arial"/>
              </a:rPr>
              <a:t>What one motorcycle carries per trip, about 40 kg</a:t>
            </a:r>
          </a:p>
          <a:p>
            <a:pPr algn="l">
              <a:spcBef>
                <a:spcPts val="425"/>
              </a:spcBef>
            </a:pPr>
            <a:r>
              <a:rPr sz="850" b="0">
                <a:solidFill>
                  <a:srgbClr val="6C7D72"/>
                </a:solidFill>
                <a:latin typeface="Arial"/>
              </a:rPr>
              <a:t>Atikova design assumption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4660900"/>
            <a:ext cx="1714500" cy="50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100" b="1">
                <a:solidFill>
                  <a:srgbClr val="173D2F"/>
                </a:solidFill>
                <a:latin typeface="Arial"/>
              </a:rPr>
              <a:t>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51100" y="4699000"/>
            <a:ext cx="4191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>
                <a:solidFill>
                  <a:srgbClr val="33443A"/>
                </a:solidFill>
                <a:latin typeface="Arial"/>
              </a:rPr>
              <a:t>Leftover food for people — only separated kitchen waste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6477000"/>
            <a:ext cx="698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7B8A80"/>
                </a:solidFill>
                <a:latin typeface="Arial"/>
              </a:rPr>
              <a:t>Atikova · Investor presentation · October 2026 · Not an offer of securities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51400" y="6426200"/>
            <a:ext cx="190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>
                <a:solidFill>
                  <a:srgbClr val="173D2F"/>
                </a:solidFill>
                <a:latin typeface="Arial"/>
              </a:rPr>
              <a:t>atikova</a:t>
            </a:r>
            <a:r>
              <a:rPr sz="1400" b="1">
                <a:solidFill>
                  <a:srgbClr val="7FB04F"/>
                </a:solidFill>
                <a:latin typeface="Arial"/>
              </a:rPr>
              <a:t>.</a:t>
            </a:r>
            <a:r>
              <a:rPr sz="850" b="0">
                <a:solidFill>
                  <a:srgbClr val="7B8A80"/>
                </a:solidFill>
                <a:latin typeface="Arial"/>
              </a:rPr>
              <a:t>   4/15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08000"/>
            <a:ext cx="952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3F7D4F"/>
                </a:solidFill>
                <a:latin typeface="Arial"/>
              </a:rPr>
              <a:t>HOW IT 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812800"/>
            <a:ext cx="95250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100" b="1">
                <a:solidFill>
                  <a:srgbClr val="173D2F"/>
                </a:solidFill>
                <a:latin typeface="Arial"/>
              </a:rPr>
              <a:t>Four steps, every kilo on record.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2413000"/>
            <a:ext cx="2619375" cy="2286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FE6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25500" y="2667000"/>
            <a:ext cx="444500" cy="444500"/>
          </a:xfrm>
          <a:prstGeom prst="ellipse">
            <a:avLst/>
          </a:prstGeom>
          <a:solidFill>
            <a:srgbClr val="173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1">
                <a:solidFill>
                  <a:srgbClr val="BDE394"/>
                </a:solidFill>
                <a:latin typeface="Arial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5500" y="3302000"/>
            <a:ext cx="2187575" cy="127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173D2F"/>
                </a:solidFill>
                <a:latin typeface="Arial"/>
              </a:rPr>
              <a:t>Request</a:t>
            </a:r>
          </a:p>
          <a:p>
            <a:pPr algn="l">
              <a:spcBef>
                <a:spcPts val="650"/>
              </a:spcBef>
            </a:pPr>
            <a:r>
              <a:rPr sz="1300" b="0">
                <a:solidFill>
                  <a:srgbClr val="33443A"/>
                </a:solidFill>
                <a:latin typeface="Arial"/>
              </a:rPr>
              <a:t>The restaurant books a pickup in the app or by message.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94075" y="2413000"/>
            <a:ext cx="2619375" cy="2286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FE6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609975" y="2667000"/>
            <a:ext cx="444500" cy="444500"/>
          </a:xfrm>
          <a:prstGeom prst="ellipse">
            <a:avLst/>
          </a:prstGeom>
          <a:solidFill>
            <a:srgbClr val="173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1">
                <a:solidFill>
                  <a:srgbClr val="BDE394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09975" y="3302000"/>
            <a:ext cx="2187575" cy="127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173D2F"/>
                </a:solidFill>
                <a:latin typeface="Arial"/>
              </a:rPr>
              <a:t>Match</a:t>
            </a:r>
          </a:p>
          <a:p>
            <a:pPr algn="l">
              <a:spcBef>
                <a:spcPts val="650"/>
              </a:spcBef>
            </a:pPr>
            <a:r>
              <a:rPr sz="1300" b="0">
                <a:solidFill>
                  <a:srgbClr val="33443A"/>
                </a:solidFill>
                <a:latin typeface="Arial"/>
              </a:rPr>
              <a:t>The nearest courier with spare capacity gets the job.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8550" y="2413000"/>
            <a:ext cx="2619375" cy="2286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FE6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94450" y="2667000"/>
            <a:ext cx="444500" cy="444500"/>
          </a:xfrm>
          <a:prstGeom prst="ellipse">
            <a:avLst/>
          </a:prstGeom>
          <a:solidFill>
            <a:srgbClr val="173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1">
                <a:solidFill>
                  <a:srgbClr val="BDE394"/>
                </a:solidFill>
                <a:latin typeface="Arial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94450" y="3302000"/>
            <a:ext cx="2187575" cy="127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173D2F"/>
                </a:solidFill>
                <a:latin typeface="Arial"/>
              </a:rPr>
              <a:t>Collect</a:t>
            </a:r>
          </a:p>
          <a:p>
            <a:pPr algn="l">
              <a:spcBef>
                <a:spcPts val="650"/>
              </a:spcBef>
            </a:pPr>
            <a:r>
              <a:rPr sz="1300" b="0">
                <a:solidFill>
                  <a:srgbClr val="33443A"/>
                </a:solidFill>
                <a:latin typeface="Arial"/>
              </a:rPr>
              <a:t>Motorcycle or van, depending on the volume.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63025" y="2413000"/>
            <a:ext cx="2619375" cy="2286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FE6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178925" y="2667000"/>
            <a:ext cx="444500" cy="444500"/>
          </a:xfrm>
          <a:prstGeom prst="ellipse">
            <a:avLst/>
          </a:prstGeom>
          <a:solidFill>
            <a:srgbClr val="173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1">
                <a:solidFill>
                  <a:srgbClr val="BDE394"/>
                </a:solidFill>
                <a:latin typeface="Arial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78925" y="3302000"/>
            <a:ext cx="2187575" cy="127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173D2F"/>
                </a:solidFill>
                <a:latin typeface="Arial"/>
              </a:rPr>
              <a:t>Weigh &amp; report</a:t>
            </a:r>
          </a:p>
          <a:p>
            <a:pPr algn="l">
              <a:spcBef>
                <a:spcPts val="650"/>
              </a:spcBef>
            </a:pPr>
            <a:r>
              <a:rPr sz="1300" b="0">
                <a:solidFill>
                  <a:srgbClr val="33443A"/>
                </a:solidFill>
                <a:latin typeface="Arial"/>
              </a:rPr>
              <a:t>Weight and origin recorded; a monthly report for each restaurant.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6477000"/>
            <a:ext cx="698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7B8A80"/>
                </a:solidFill>
                <a:latin typeface="Arial"/>
              </a:rPr>
              <a:t>Atikova · Investor presentation · October 2026 · Not an offer of securities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77400" y="6426200"/>
            <a:ext cx="190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>
                <a:solidFill>
                  <a:srgbClr val="173D2F"/>
                </a:solidFill>
                <a:latin typeface="Arial"/>
              </a:rPr>
              <a:t>atikova</a:t>
            </a:r>
            <a:r>
              <a:rPr sz="1400" b="1">
                <a:solidFill>
                  <a:srgbClr val="7FB04F"/>
                </a:solidFill>
                <a:latin typeface="Arial"/>
              </a:rPr>
              <a:t>.</a:t>
            </a:r>
            <a:r>
              <a:rPr sz="850" b="0">
                <a:solidFill>
                  <a:srgbClr val="7B8A80"/>
                </a:solidFill>
                <a:latin typeface="Arial"/>
              </a:rPr>
              <a:t>   5/15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08000"/>
            <a:ext cx="952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3F7D4F"/>
                </a:solidFill>
                <a:latin typeface="Arial"/>
              </a:rPr>
              <a:t>WHERE WE STAND — HONESTLY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812800"/>
            <a:ext cx="95250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100" b="1">
                <a:solidFill>
                  <a:srgbClr val="173D2F"/>
                </a:solidFill>
                <a:latin typeface="Arial"/>
              </a:rPr>
              <a:t>What exists today, and what is not proven yet.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2095500"/>
            <a:ext cx="5391150" cy="3302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FE6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89000" y="2349500"/>
            <a:ext cx="4826000" cy="292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173D2F"/>
                </a:solidFill>
                <a:latin typeface="Arial"/>
              </a:rPr>
              <a:t>Built</a:t>
            </a:r>
          </a:p>
          <a:p>
            <a:pPr algn="l">
              <a:spcBef>
                <a:spcPts val="675"/>
              </a:spcBef>
            </a:pPr>
            <a:r>
              <a:rPr sz="1350" b="1">
                <a:solidFill>
                  <a:srgbClr val="3F7D4F"/>
                </a:solidFill>
                <a:latin typeface="Arial"/>
              </a:rPr>
              <a:t>✓  </a:t>
            </a:r>
            <a:r>
              <a:rPr sz="1350" b="0">
                <a:solidFill>
                  <a:srgbClr val="33443A"/>
                </a:solidFill>
                <a:latin typeface="Arial"/>
              </a:rPr>
              <a:t>Website in 4 languages with a 100-source research base</a:t>
            </a:r>
          </a:p>
          <a:p>
            <a:pPr algn="l">
              <a:spcBef>
                <a:spcPts val="675"/>
              </a:spcBef>
            </a:pPr>
            <a:r>
              <a:rPr sz="1350" b="1">
                <a:solidFill>
                  <a:srgbClr val="3F7D4F"/>
                </a:solidFill>
                <a:latin typeface="Arial"/>
              </a:rPr>
              <a:t>✓  </a:t>
            </a:r>
            <a:r>
              <a:rPr sz="1350" b="0">
                <a:solidFill>
                  <a:srgbClr val="33443A"/>
                </a:solidFill>
                <a:latin typeface="Arial"/>
              </a:rPr>
              <a:t>AI assistant on the web and Telegram</a:t>
            </a:r>
          </a:p>
          <a:p>
            <a:pPr algn="l">
              <a:spcBef>
                <a:spcPts val="675"/>
              </a:spcBef>
            </a:pPr>
            <a:r>
              <a:rPr sz="1350" b="1">
                <a:solidFill>
                  <a:srgbClr val="3F7D4F"/>
                </a:solidFill>
                <a:latin typeface="Arial"/>
              </a:rPr>
              <a:t>✓  </a:t>
            </a:r>
            <a:r>
              <a:rPr sz="1350" b="0">
                <a:solidFill>
                  <a:srgbClr val="33443A"/>
                </a:solidFill>
                <a:latin typeface="Arial"/>
              </a:rPr>
              <a:t>Collection dispatch board (running on demo data)</a:t>
            </a:r>
          </a:p>
          <a:p>
            <a:pPr algn="l">
              <a:spcBef>
                <a:spcPts val="675"/>
              </a:spcBef>
            </a:pPr>
            <a:r>
              <a:rPr sz="1350" b="1">
                <a:solidFill>
                  <a:srgbClr val="3F7D4F"/>
                </a:solidFill>
                <a:latin typeface="Arial"/>
              </a:rPr>
              <a:t>✓  </a:t>
            </a:r>
            <a:r>
              <a:rPr sz="1350" b="0">
                <a:solidFill>
                  <a:srgbClr val="33443A"/>
                </a:solidFill>
                <a:latin typeface="Arial"/>
              </a:rPr>
              <a:t>Calculators for savings and waste-to-energy</a:t>
            </a:r>
          </a:p>
          <a:p>
            <a:pPr algn="l">
              <a:spcBef>
                <a:spcPts val="675"/>
              </a:spcBef>
            </a:pPr>
            <a:r>
              <a:rPr sz="1350" b="1">
                <a:solidFill>
                  <a:srgbClr val="3F7D4F"/>
                </a:solidFill>
                <a:latin typeface="Arial"/>
              </a:rPr>
              <a:t>✓  </a:t>
            </a:r>
            <a:r>
              <a:rPr sz="1350" b="0">
                <a:solidFill>
                  <a:srgbClr val="33443A"/>
                </a:solidFill>
                <a:latin typeface="Arial"/>
              </a:rPr>
              <a:t>11 reviewed courier companies as candidate partners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91250" y="2095500"/>
            <a:ext cx="5391150" cy="3302000"/>
          </a:xfrm>
          <a:prstGeom prst="roundRect">
            <a:avLst>
              <a:gd name="adj" fmla="val 5000"/>
            </a:avLst>
          </a:prstGeom>
          <a:solidFill>
            <a:srgbClr val="FFF7EF"/>
          </a:solidFill>
          <a:ln w="9525">
            <a:solidFill>
              <a:srgbClr val="EF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70650" y="2349500"/>
            <a:ext cx="4826000" cy="292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8A3D1C"/>
                </a:solidFill>
                <a:latin typeface="Arial"/>
              </a:rPr>
              <a:t>Not yet</a:t>
            </a:r>
          </a:p>
          <a:p>
            <a:pPr algn="l">
              <a:spcBef>
                <a:spcPts val="675"/>
              </a:spcBef>
            </a:pPr>
            <a:r>
              <a:rPr sz="1350" b="1">
                <a:solidFill>
                  <a:srgbClr val="B5552F"/>
                </a:solidFill>
                <a:latin typeface="Arial"/>
              </a:rPr>
              <a:t>✗  </a:t>
            </a:r>
            <a:r>
              <a:rPr sz="1350" b="0">
                <a:solidFill>
                  <a:srgbClr val="33443A"/>
                </a:solidFill>
                <a:latin typeface="Arial"/>
              </a:rPr>
              <a:t>No paying customer</a:t>
            </a:r>
          </a:p>
          <a:p>
            <a:pPr algn="l">
              <a:spcBef>
                <a:spcPts val="675"/>
              </a:spcBef>
            </a:pPr>
            <a:r>
              <a:rPr sz="1350" b="1">
                <a:solidFill>
                  <a:srgbClr val="B5552F"/>
                </a:solidFill>
                <a:latin typeface="Arial"/>
              </a:rPr>
              <a:t>✗  </a:t>
            </a:r>
            <a:r>
              <a:rPr sz="1350" b="0">
                <a:solidFill>
                  <a:srgbClr val="33443A"/>
                </a:solidFill>
                <a:latin typeface="Arial"/>
              </a:rPr>
              <a:t>No signed partner — candidates only</a:t>
            </a:r>
          </a:p>
          <a:p>
            <a:pPr algn="l">
              <a:spcBef>
                <a:spcPts val="675"/>
              </a:spcBef>
            </a:pPr>
            <a:r>
              <a:rPr sz="1350" b="1">
                <a:solidFill>
                  <a:srgbClr val="B5552F"/>
                </a:solidFill>
                <a:latin typeface="Arial"/>
              </a:rPr>
              <a:t>✗  </a:t>
            </a:r>
            <a:r>
              <a:rPr sz="1350" b="0">
                <a:solidFill>
                  <a:srgbClr val="33443A"/>
                </a:solidFill>
                <a:latin typeface="Arial"/>
              </a:rPr>
              <a:t>Company not yet registered (A.Ş. planned in Istanbul)</a:t>
            </a:r>
          </a:p>
          <a:p>
            <a:pPr algn="l">
              <a:spcBef>
                <a:spcPts val="675"/>
              </a:spcBef>
            </a:pPr>
            <a:r>
              <a:rPr sz="1350" b="1">
                <a:solidFill>
                  <a:srgbClr val="B5552F"/>
                </a:solidFill>
                <a:latin typeface="Arial"/>
              </a:rPr>
              <a:t>✗  </a:t>
            </a:r>
            <a:r>
              <a:rPr sz="1350" b="0">
                <a:solidFill>
                  <a:srgbClr val="33443A"/>
                </a:solidFill>
                <a:latin typeface="Arial"/>
              </a:rPr>
              <a:t>Dispatch figures are demo data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477000"/>
            <a:ext cx="698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7B8A80"/>
                </a:solidFill>
                <a:latin typeface="Arial"/>
              </a:rPr>
              <a:t>Atikova · Investor presentation · October 2026 · Not an offer of securities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77400" y="6426200"/>
            <a:ext cx="190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>
                <a:solidFill>
                  <a:srgbClr val="173D2F"/>
                </a:solidFill>
                <a:latin typeface="Arial"/>
              </a:rPr>
              <a:t>atikova</a:t>
            </a:r>
            <a:r>
              <a:rPr sz="1400" b="1">
                <a:solidFill>
                  <a:srgbClr val="7FB04F"/>
                </a:solidFill>
                <a:latin typeface="Arial"/>
              </a:rPr>
              <a:t>.</a:t>
            </a:r>
            <a:r>
              <a:rPr sz="850" b="0">
                <a:solidFill>
                  <a:srgbClr val="7B8A80"/>
                </a:solidFill>
                <a:latin typeface="Arial"/>
              </a:rPr>
              <a:t>   6/15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08000"/>
            <a:ext cx="952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3F7D4F"/>
                </a:solidFill>
                <a:latin typeface="Arial"/>
              </a:rPr>
              <a:t>BUSINESS MODEL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812800"/>
            <a:ext cx="95250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100" b="1">
                <a:solidFill>
                  <a:srgbClr val="173D2F"/>
                </a:solidFill>
                <a:latin typeface="Arial"/>
              </a:rPr>
              <a:t>Three revenue lines, priced during the pilot.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2413000"/>
            <a:ext cx="3539066" cy="2032000"/>
          </a:xfrm>
          <a:prstGeom prst="roundRect">
            <a:avLst>
              <a:gd name="adj" fmla="val 8000"/>
            </a:avLst>
          </a:prstGeom>
          <a:solidFill>
            <a:srgbClr val="173D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3600" y="2705100"/>
            <a:ext cx="3031066" cy="165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900" b="1">
                <a:solidFill>
                  <a:srgbClr val="BDE394"/>
                </a:solidFill>
                <a:latin typeface="Arial"/>
              </a:rPr>
              <a:t>Collection fee</a:t>
            </a:r>
          </a:p>
          <a:p>
            <a:pPr algn="l">
              <a:spcBef>
                <a:spcPts val="700"/>
              </a:spcBef>
            </a:pPr>
            <a:r>
              <a:rPr sz="1400" b="0">
                <a:solidFill>
                  <a:srgbClr val="E3ECE5"/>
                </a:solidFill>
                <a:latin typeface="Arial"/>
              </a:rPr>
              <a:t>A monthly fee per restaurant, by volume and frequency.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26466" y="2413000"/>
            <a:ext cx="3539066" cy="2032000"/>
          </a:xfrm>
          <a:prstGeom prst="roundRect">
            <a:avLst>
              <a:gd name="adj" fmla="val 8000"/>
            </a:avLst>
          </a:prstGeom>
          <a:solidFill>
            <a:srgbClr val="173D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80466" y="2705100"/>
            <a:ext cx="3031066" cy="165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900" b="1">
                <a:solidFill>
                  <a:srgbClr val="BDE394"/>
                </a:solidFill>
                <a:latin typeface="Arial"/>
              </a:rPr>
              <a:t>Sponsorship</a:t>
            </a:r>
          </a:p>
          <a:p>
            <a:pPr algn="l">
              <a:spcBef>
                <a:spcPts val="700"/>
              </a:spcBef>
            </a:pPr>
            <a:r>
              <a:rPr sz="1400" b="0">
                <a:solidFill>
                  <a:srgbClr val="E3ECE5"/>
                </a:solidFill>
                <a:latin typeface="Arial"/>
              </a:rPr>
              <a:t>Companies sponsor collection in a district — invoiced, B2B.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3333" y="2413000"/>
            <a:ext cx="3539066" cy="2032000"/>
          </a:xfrm>
          <a:prstGeom prst="roundRect">
            <a:avLst>
              <a:gd name="adj" fmla="val 8000"/>
            </a:avLst>
          </a:prstGeom>
          <a:solidFill>
            <a:srgbClr val="173D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97333" y="2705100"/>
            <a:ext cx="3031066" cy="165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900" b="1">
                <a:solidFill>
                  <a:srgbClr val="BDE394"/>
                </a:solidFill>
                <a:latin typeface="Arial"/>
              </a:rPr>
              <a:t>Clean feedstock</a:t>
            </a:r>
          </a:p>
          <a:p>
            <a:pPr algn="l">
              <a:spcBef>
                <a:spcPts val="700"/>
              </a:spcBef>
            </a:pPr>
            <a:r>
              <a:rPr sz="1400" b="0">
                <a:solidFill>
                  <a:srgbClr val="E3ECE5"/>
                </a:solidFill>
                <a:latin typeface="Arial"/>
              </a:rPr>
              <a:t>Weighed, traceable organic material for compost and biogas plants.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9600" y="4826000"/>
            <a:ext cx="10972800" cy="482600"/>
          </a:xfrm>
          <a:prstGeom prst="roundRect">
            <a:avLst>
              <a:gd name="adj" fmla="val 20000"/>
            </a:avLst>
          </a:prstGeom>
          <a:solidFill>
            <a:srgbClr val="FFF3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4700" y="4826000"/>
            <a:ext cx="10668000" cy="482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00" b="0">
                <a:solidFill>
                  <a:srgbClr val="5A4A12"/>
                </a:solidFill>
                <a:latin typeface="Arial"/>
              </a:rPr>
              <a:t>Prices are not set yet; the pilot will measure cost per kilo and willingness to pay.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6477000"/>
            <a:ext cx="698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7B8A80"/>
                </a:solidFill>
                <a:latin typeface="Arial"/>
              </a:rPr>
              <a:t>Atikova · Investor presentation · October 2026 · Not an offer of securities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77400" y="6426200"/>
            <a:ext cx="190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>
                <a:solidFill>
                  <a:srgbClr val="173D2F"/>
                </a:solidFill>
                <a:latin typeface="Arial"/>
              </a:rPr>
              <a:t>atikova</a:t>
            </a:r>
            <a:r>
              <a:rPr sz="1400" b="1">
                <a:solidFill>
                  <a:srgbClr val="7FB04F"/>
                </a:solidFill>
                <a:latin typeface="Arial"/>
              </a:rPr>
              <a:t>.</a:t>
            </a:r>
            <a:r>
              <a:rPr sz="850" b="0">
                <a:solidFill>
                  <a:srgbClr val="7B8A80"/>
                </a:solidFill>
                <a:latin typeface="Arial"/>
              </a:rPr>
              <a:t>   7/15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ntalya.jpg"/>
          <p:cNvPicPr>
            <a:picLocks noChangeAspect="1"/>
          </p:cNvPicPr>
          <p:nvPr/>
        </p:nvPicPr>
        <p:blipFill>
          <a:blip r:embed="rId2"/>
          <a:srcRect l="23611" r="23611"/>
          <a:stretch>
            <a:fillRect/>
          </a:stretch>
        </p:blipFill>
        <p:spPr>
          <a:xfrm>
            <a:off x="7366000" y="0"/>
            <a:ext cx="4826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0985500" y="6540500"/>
            <a:ext cx="1079500" cy="190500"/>
          </a:xfrm>
          <a:prstGeom prst="roundRect">
            <a:avLst>
              <a:gd name="adj" fmla="val 8000"/>
            </a:avLst>
          </a:prstGeom>
          <a:solidFill>
            <a:srgbClr val="22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85500" y="6565900"/>
            <a:ext cx="1079500" cy="152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750" b="0">
                <a:solidFill>
                  <a:srgbClr val="FFFFFF"/>
                </a:solidFill>
                <a:latin typeface="Arial"/>
              </a:rPr>
              <a:t>AI illustration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08000"/>
            <a:ext cx="6096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3F7D4F"/>
                </a:solidFill>
                <a:latin typeface="Arial"/>
              </a:rPr>
              <a:t>WHY NOW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812800"/>
            <a:ext cx="60960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100" b="1">
                <a:solidFill>
                  <a:srgbClr val="173D2F"/>
                </a:solidFill>
                <a:latin typeface="Arial"/>
              </a:rPr>
              <a:t>COP31 comes to Antalya. The recycling target is 60% by 2035.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009900"/>
            <a:ext cx="1714500" cy="50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>
                <a:solidFill>
                  <a:srgbClr val="173D2F"/>
                </a:solidFill>
                <a:latin typeface="Arial"/>
              </a:rPr>
              <a:t>9–20 Nov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51100" y="3048000"/>
            <a:ext cx="4191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>
                <a:solidFill>
                  <a:srgbClr val="33443A"/>
                </a:solidFill>
                <a:latin typeface="Arial"/>
              </a:rPr>
              <a:t>COP31 in Antalya, 2026 — waste and methane on the agenda</a:t>
            </a:r>
          </a:p>
          <a:p>
            <a:pPr algn="l">
              <a:spcBef>
                <a:spcPts val="425"/>
              </a:spcBef>
            </a:pPr>
            <a:r>
              <a:rPr sz="850" b="0">
                <a:solidFill>
                  <a:srgbClr val="6C7D72"/>
                </a:solidFill>
                <a:latin typeface="Arial"/>
              </a:rPr>
              <a:t>Source: cop31.tr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835400"/>
            <a:ext cx="1714500" cy="50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100" b="1">
                <a:solidFill>
                  <a:srgbClr val="173D2F"/>
                </a:solidFill>
                <a:latin typeface="Arial"/>
              </a:rPr>
              <a:t>36%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51100" y="3873500"/>
            <a:ext cx="4191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>
                <a:solidFill>
                  <a:srgbClr val="33443A"/>
                </a:solidFill>
                <a:latin typeface="Arial"/>
              </a:rPr>
              <a:t>Municipal recycling in 2024, up from 13% in 2017</a:t>
            </a:r>
          </a:p>
          <a:p>
            <a:pPr algn="l">
              <a:spcBef>
                <a:spcPts val="425"/>
              </a:spcBef>
            </a:pPr>
            <a:r>
              <a:rPr sz="850" b="0">
                <a:solidFill>
                  <a:srgbClr val="6C7D72"/>
                </a:solidFill>
                <a:latin typeface="Arial"/>
              </a:rPr>
              <a:t>Source: EEA, 2025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4660900"/>
            <a:ext cx="1714500" cy="50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100" b="1">
                <a:solidFill>
                  <a:srgbClr val="173D2F"/>
                </a:solidFill>
                <a:latin typeface="Arial"/>
              </a:rPr>
              <a:t>60%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51100" y="4699000"/>
            <a:ext cx="4191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>
                <a:solidFill>
                  <a:srgbClr val="33443A"/>
                </a:solidFill>
                <a:latin typeface="Arial"/>
              </a:rPr>
              <a:t>Official recycling target for 2035</a:t>
            </a:r>
          </a:p>
          <a:p>
            <a:pPr algn="l">
              <a:spcBef>
                <a:spcPts val="425"/>
              </a:spcBef>
            </a:pPr>
            <a:r>
              <a:rPr sz="850" b="0">
                <a:solidFill>
                  <a:srgbClr val="6C7D72"/>
                </a:solidFill>
                <a:latin typeface="Arial"/>
              </a:rPr>
              <a:t>Source: EEA, 2025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6477000"/>
            <a:ext cx="698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7B8A80"/>
                </a:solidFill>
                <a:latin typeface="Arial"/>
              </a:rPr>
              <a:t>Atikova · Investor presentation · October 2026 · Not an offer of securities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51400" y="6426200"/>
            <a:ext cx="190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>
                <a:solidFill>
                  <a:srgbClr val="173D2F"/>
                </a:solidFill>
                <a:latin typeface="Arial"/>
              </a:rPr>
              <a:t>atikova</a:t>
            </a:r>
            <a:r>
              <a:rPr sz="1400" b="1">
                <a:solidFill>
                  <a:srgbClr val="7FB04F"/>
                </a:solidFill>
                <a:latin typeface="Arial"/>
              </a:rPr>
              <a:t>.</a:t>
            </a:r>
            <a:r>
              <a:rPr sz="850" b="0">
                <a:solidFill>
                  <a:srgbClr val="7B8A80"/>
                </a:solidFill>
                <a:latin typeface="Arial"/>
              </a:rPr>
              <a:t>   8/15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08000"/>
            <a:ext cx="952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3F7D4F"/>
                </a:solidFill>
                <a:latin typeface="Arial"/>
              </a:rPr>
              <a:t>ISTANBUL, AS A SAMPLE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812800"/>
            <a:ext cx="95250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100" b="1">
                <a:solidFill>
                  <a:srgbClr val="173D2F"/>
                </a:solidFill>
                <a:latin typeface="Arial"/>
              </a:rPr>
              <a:t>Half of Istanbul's household waste is organic — almost none of it is collected separately.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2667000"/>
            <a:ext cx="2609850" cy="241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FE6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2921000"/>
            <a:ext cx="2152650" cy="203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200" b="1">
                <a:solidFill>
                  <a:srgbClr val="173D2F"/>
                </a:solidFill>
                <a:latin typeface="Arial"/>
              </a:rPr>
              <a:t>18,000 t</a:t>
            </a:r>
          </a:p>
          <a:p>
            <a:pPr algn="l">
              <a:spcBef>
                <a:spcPts val="675"/>
              </a:spcBef>
            </a:pPr>
            <a:r>
              <a:rPr sz="1350" b="0">
                <a:solidFill>
                  <a:srgbClr val="33443A"/>
                </a:solidFill>
                <a:latin typeface="Arial"/>
              </a:rPr>
              <a:t>household waste a day</a:t>
            </a:r>
          </a:p>
          <a:p>
            <a:pPr algn="l">
              <a:spcBef>
                <a:spcPts val="425"/>
              </a:spcBef>
            </a:pPr>
            <a:r>
              <a:rPr sz="850" b="0">
                <a:solidFill>
                  <a:srgbClr val="6C7D72"/>
                </a:solidFill>
                <a:latin typeface="Arial"/>
              </a:rPr>
              <a:t>Source: İSTAÇ (İBB), 2026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97250" y="2667000"/>
            <a:ext cx="2609850" cy="241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FE6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25850" y="2921000"/>
            <a:ext cx="2152650" cy="203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200" b="1">
                <a:solidFill>
                  <a:srgbClr val="173D2F"/>
                </a:solidFill>
                <a:latin typeface="Arial"/>
              </a:rPr>
              <a:t>48%</a:t>
            </a:r>
          </a:p>
          <a:p>
            <a:pPr algn="l">
              <a:spcBef>
                <a:spcPts val="675"/>
              </a:spcBef>
            </a:pPr>
            <a:r>
              <a:rPr sz="1350" b="0">
                <a:solidFill>
                  <a:srgbClr val="33443A"/>
                </a:solidFill>
                <a:latin typeface="Arial"/>
              </a:rPr>
              <a:t>organic share (İBB waste characterisation)</a:t>
            </a:r>
          </a:p>
          <a:p>
            <a:pPr algn="l">
              <a:spcBef>
                <a:spcPts val="425"/>
              </a:spcBef>
            </a:pPr>
            <a:r>
              <a:rPr sz="850" b="0">
                <a:solidFill>
                  <a:srgbClr val="6C7D72"/>
                </a:solidFill>
                <a:latin typeface="Arial"/>
              </a:rPr>
              <a:t>Source: İBB waste characterisation, 2025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84900" y="2667000"/>
            <a:ext cx="2609850" cy="241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FE6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13500" y="2921000"/>
            <a:ext cx="2152650" cy="203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200" b="1">
                <a:solidFill>
                  <a:srgbClr val="173D2F"/>
                </a:solidFill>
                <a:latin typeface="Arial"/>
              </a:rPr>
              <a:t>~45 t</a:t>
            </a:r>
          </a:p>
          <a:p>
            <a:pPr algn="l">
              <a:spcBef>
                <a:spcPts val="675"/>
              </a:spcBef>
            </a:pPr>
            <a:r>
              <a:rPr sz="1350" b="0">
                <a:solidFill>
                  <a:srgbClr val="33443A"/>
                </a:solidFill>
                <a:latin typeface="Arial"/>
              </a:rPr>
              <a:t>a day of separately collected organic waste composted (Jan–Sep 2023)</a:t>
            </a:r>
          </a:p>
          <a:p>
            <a:pPr algn="l">
              <a:spcBef>
                <a:spcPts val="425"/>
              </a:spcBef>
            </a:pPr>
            <a:r>
              <a:rPr sz="850" b="0">
                <a:solidFill>
                  <a:srgbClr val="6C7D72"/>
                </a:solidFill>
                <a:latin typeface="Arial"/>
              </a:rPr>
              <a:t>Source: İSTAÇ data via Hürriyet Daily News, 2023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72550" y="2667000"/>
            <a:ext cx="2609850" cy="241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FE6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201150" y="2921000"/>
            <a:ext cx="2152650" cy="203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200" b="1">
                <a:solidFill>
                  <a:srgbClr val="173D2F"/>
                </a:solidFill>
                <a:latin typeface="Arial"/>
              </a:rPr>
              <a:t>26%</a:t>
            </a:r>
          </a:p>
          <a:p>
            <a:pPr algn="l">
              <a:spcBef>
                <a:spcPts val="675"/>
              </a:spcBef>
            </a:pPr>
            <a:r>
              <a:rPr sz="1350" b="0">
                <a:solidFill>
                  <a:srgbClr val="33443A"/>
                </a:solidFill>
                <a:latin typeface="Arial"/>
              </a:rPr>
              <a:t>of the city's waste recovered in 2024</a:t>
            </a:r>
          </a:p>
          <a:p>
            <a:pPr algn="l">
              <a:spcBef>
                <a:spcPts val="425"/>
              </a:spcBef>
            </a:pPr>
            <a:r>
              <a:rPr sz="850" b="0">
                <a:solidFill>
                  <a:srgbClr val="6C7D72"/>
                </a:solidFill>
                <a:latin typeface="Arial"/>
              </a:rPr>
              <a:t>Source: İBB Climate Monitoring Report 2024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6477000"/>
            <a:ext cx="698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7B8A80"/>
                </a:solidFill>
                <a:latin typeface="Arial"/>
              </a:rPr>
              <a:t>Atikova · Investor presentation · October 2026 · Not an offer of securities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77400" y="6426200"/>
            <a:ext cx="190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>
                <a:solidFill>
                  <a:srgbClr val="173D2F"/>
                </a:solidFill>
                <a:latin typeface="Arial"/>
              </a:rPr>
              <a:t>atikova</a:t>
            </a:r>
            <a:r>
              <a:rPr sz="1400" b="1">
                <a:solidFill>
                  <a:srgbClr val="7FB04F"/>
                </a:solidFill>
                <a:latin typeface="Arial"/>
              </a:rPr>
              <a:t>.</a:t>
            </a:r>
            <a:r>
              <a:rPr sz="850" b="0">
                <a:solidFill>
                  <a:srgbClr val="7B8A80"/>
                </a:solidFill>
                <a:latin typeface="Arial"/>
              </a:rPr>
              <a:t>   9/15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08000"/>
            <a:ext cx="952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3F7D4F"/>
                </a:solidFill>
                <a:latin typeface="Arial"/>
              </a:rPr>
              <a:t>EVERY CITY IS DIFFERENT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812800"/>
            <a:ext cx="95250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100" b="1">
                <a:solidFill>
                  <a:srgbClr val="173D2F"/>
                </a:solidFill>
                <a:latin typeface="Arial"/>
              </a:rPr>
              <a:t>Every city has a different waste structure — so each needs its own policy mix.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2667000"/>
            <a:ext cx="2609850" cy="241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FE6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2921000"/>
            <a:ext cx="2152650" cy="203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200" b="1">
                <a:solidFill>
                  <a:srgbClr val="173D2F"/>
                </a:solidFill>
                <a:latin typeface="Arial"/>
              </a:rPr>
              <a:t>1.46 kg</a:t>
            </a:r>
          </a:p>
          <a:p>
            <a:pPr algn="l">
              <a:spcBef>
                <a:spcPts val="675"/>
              </a:spcBef>
            </a:pPr>
            <a:r>
              <a:rPr sz="1350" b="0">
                <a:solidFill>
                  <a:srgbClr val="33443A"/>
                </a:solidFill>
                <a:latin typeface="Arial"/>
              </a:rPr>
              <a:t>per person per day — İzmir (2020)</a:t>
            </a:r>
          </a:p>
          <a:p>
            <a:pPr algn="l">
              <a:spcBef>
                <a:spcPts val="425"/>
              </a:spcBef>
            </a:pPr>
            <a:r>
              <a:rPr sz="850" b="0">
                <a:solidFill>
                  <a:srgbClr val="6C7D72"/>
                </a:solidFill>
                <a:latin typeface="Arial"/>
              </a:rPr>
              <a:t>Source: TÜİK via Efe (2022); 2022 figures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97250" y="2667000"/>
            <a:ext cx="2609850" cy="241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FE6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25850" y="2921000"/>
            <a:ext cx="2152650" cy="203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200" b="1">
                <a:solidFill>
                  <a:srgbClr val="173D2F"/>
                </a:solidFill>
                <a:latin typeface="Arial"/>
              </a:rPr>
              <a:t>1.43 kg</a:t>
            </a:r>
          </a:p>
          <a:p>
            <a:pPr algn="l">
              <a:spcBef>
                <a:spcPts val="675"/>
              </a:spcBef>
            </a:pPr>
            <a:r>
              <a:rPr sz="1350" b="0">
                <a:solidFill>
                  <a:srgbClr val="33443A"/>
                </a:solidFill>
                <a:latin typeface="Arial"/>
              </a:rPr>
              <a:t>Antalya (2020) — tourism adds hotel kitchens</a:t>
            </a:r>
          </a:p>
          <a:p>
            <a:pPr algn="l">
              <a:spcBef>
                <a:spcPts val="425"/>
              </a:spcBef>
            </a:pPr>
            <a:r>
              <a:rPr sz="850" b="0">
                <a:solidFill>
                  <a:srgbClr val="6C7D72"/>
                </a:solidFill>
                <a:latin typeface="Arial"/>
              </a:rPr>
              <a:t>Source: TÜİK via Efe (2022); 2022 figures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84900" y="2667000"/>
            <a:ext cx="2609850" cy="241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FE6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13500" y="2921000"/>
            <a:ext cx="2152650" cy="203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200" b="1">
                <a:solidFill>
                  <a:srgbClr val="173D2F"/>
                </a:solidFill>
                <a:latin typeface="Arial"/>
              </a:rPr>
              <a:t>1.13 kg</a:t>
            </a:r>
          </a:p>
          <a:p>
            <a:pPr algn="l">
              <a:spcBef>
                <a:spcPts val="675"/>
              </a:spcBef>
            </a:pPr>
            <a:r>
              <a:rPr sz="1350" b="0">
                <a:solidFill>
                  <a:srgbClr val="33443A"/>
                </a:solidFill>
                <a:latin typeface="Arial"/>
              </a:rPr>
              <a:t>İstanbul (2022)</a:t>
            </a:r>
          </a:p>
          <a:p>
            <a:pPr algn="l">
              <a:spcBef>
                <a:spcPts val="425"/>
              </a:spcBef>
            </a:pPr>
            <a:r>
              <a:rPr sz="850" b="0">
                <a:solidFill>
                  <a:srgbClr val="6C7D72"/>
                </a:solidFill>
                <a:latin typeface="Arial"/>
              </a:rPr>
              <a:t>Source: TÜİK via Efe (2022); 2022 figures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72550" y="2667000"/>
            <a:ext cx="2609850" cy="241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FE6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201150" y="2921000"/>
            <a:ext cx="2152650" cy="203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200" b="1">
                <a:solidFill>
                  <a:srgbClr val="173D2F"/>
                </a:solidFill>
                <a:latin typeface="Arial"/>
              </a:rPr>
              <a:t>0.66 kg</a:t>
            </a:r>
          </a:p>
          <a:p>
            <a:pPr algn="l">
              <a:spcBef>
                <a:spcPts val="675"/>
              </a:spcBef>
            </a:pPr>
            <a:r>
              <a:rPr sz="1350" b="0">
                <a:solidFill>
                  <a:srgbClr val="33443A"/>
                </a:solidFill>
                <a:latin typeface="Arial"/>
              </a:rPr>
              <a:t>Şanlıurfa (2022)</a:t>
            </a:r>
          </a:p>
          <a:p>
            <a:pPr algn="l">
              <a:spcBef>
                <a:spcPts val="425"/>
              </a:spcBef>
            </a:pPr>
            <a:r>
              <a:rPr sz="850" b="0">
                <a:solidFill>
                  <a:srgbClr val="6C7D72"/>
                </a:solidFill>
                <a:latin typeface="Arial"/>
              </a:rPr>
              <a:t>Source: TÜİK via Efe (2022); 2022 figures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6477000"/>
            <a:ext cx="698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7B8A80"/>
                </a:solidFill>
                <a:latin typeface="Arial"/>
              </a:rPr>
              <a:t>Atikova · Investor presentation · October 2026 · Not an offer of securities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77400" y="6426200"/>
            <a:ext cx="190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>
                <a:solidFill>
                  <a:srgbClr val="173D2F"/>
                </a:solidFill>
                <a:latin typeface="Arial"/>
              </a:rPr>
              <a:t>atikova</a:t>
            </a:r>
            <a:r>
              <a:rPr sz="1400" b="1">
                <a:solidFill>
                  <a:srgbClr val="7FB04F"/>
                </a:solidFill>
                <a:latin typeface="Arial"/>
              </a:rPr>
              <a:t>.</a:t>
            </a:r>
            <a:r>
              <a:rPr sz="850" b="0">
                <a:solidFill>
                  <a:srgbClr val="7B8A80"/>
                </a:solidFill>
                <a:latin typeface="Arial"/>
              </a:rPr>
              <a:t>   10/15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08000"/>
            <a:ext cx="952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3F7D4F"/>
                </a:solidFill>
                <a:latin typeface="Arial"/>
              </a:rPr>
              <a:t>HOW THIS WAS MADE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812800"/>
            <a:ext cx="95250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100" b="1">
                <a:solidFill>
                  <a:srgbClr val="173D2F"/>
                </a:solidFill>
                <a:latin typeface="Arial"/>
              </a:rPr>
              <a:t>Built with AI agents — every figure linked to a public source.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2413000"/>
            <a:ext cx="2619375" cy="2286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FE6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25500" y="2667000"/>
            <a:ext cx="444500" cy="444500"/>
          </a:xfrm>
          <a:prstGeom prst="ellipse">
            <a:avLst/>
          </a:prstGeom>
          <a:solidFill>
            <a:srgbClr val="173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1">
                <a:solidFill>
                  <a:srgbClr val="BDE394"/>
                </a:solidFill>
                <a:latin typeface="Arial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5500" y="3302000"/>
            <a:ext cx="2187575" cy="127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173D2F"/>
                </a:solidFill>
                <a:latin typeface="Arial"/>
              </a:rPr>
              <a:t>Read</a:t>
            </a:r>
          </a:p>
          <a:p>
            <a:pPr algn="l">
              <a:spcBef>
                <a:spcPts val="650"/>
              </a:spcBef>
            </a:pPr>
            <a:r>
              <a:rPr sz="1300" b="0">
                <a:solidFill>
                  <a:srgbClr val="33443A"/>
                </a:solidFill>
                <a:latin typeface="Arial"/>
              </a:rPr>
              <a:t>Agents read official İBB/İSTAÇ/TÜİK data, news and research papers.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94075" y="2413000"/>
            <a:ext cx="2619375" cy="2286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FE6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609975" y="2667000"/>
            <a:ext cx="444500" cy="444500"/>
          </a:xfrm>
          <a:prstGeom prst="ellipse">
            <a:avLst/>
          </a:prstGeom>
          <a:solidFill>
            <a:srgbClr val="173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1">
                <a:solidFill>
                  <a:srgbClr val="BDE394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09975" y="3302000"/>
            <a:ext cx="2187575" cy="127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173D2F"/>
                </a:solidFill>
                <a:latin typeface="Arial"/>
              </a:rPr>
              <a:t>Model</a:t>
            </a:r>
          </a:p>
          <a:p>
            <a:pPr algn="l">
              <a:spcBef>
                <a:spcPts val="650"/>
              </a:spcBef>
            </a:pPr>
            <a:r>
              <a:rPr sz="1300" b="0">
                <a:solidFill>
                  <a:srgbClr val="33443A"/>
                </a:solidFill>
                <a:latin typeface="Arial"/>
              </a:rPr>
              <a:t>They build each city's figures; estimates are labelled as estimates.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8550" y="2413000"/>
            <a:ext cx="2619375" cy="2286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FE6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94450" y="2667000"/>
            <a:ext cx="444500" cy="444500"/>
          </a:xfrm>
          <a:prstGeom prst="ellipse">
            <a:avLst/>
          </a:prstGeom>
          <a:solidFill>
            <a:srgbClr val="173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1">
                <a:solidFill>
                  <a:srgbClr val="BDE394"/>
                </a:solidFill>
                <a:latin typeface="Arial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94450" y="3302000"/>
            <a:ext cx="2187575" cy="127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173D2F"/>
                </a:solidFill>
                <a:latin typeface="Arial"/>
              </a:rPr>
              <a:t>Write</a:t>
            </a:r>
          </a:p>
          <a:p>
            <a:pPr algn="l">
              <a:spcBef>
                <a:spcPts val="650"/>
              </a:spcBef>
            </a:pPr>
            <a:r>
              <a:rPr sz="1300" b="0">
                <a:solidFill>
                  <a:srgbClr val="33443A"/>
                </a:solidFill>
                <a:latin typeface="Arial"/>
              </a:rPr>
              <a:t>Working paper, this deck and the narration — in English, Turkish and Persian.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63025" y="2413000"/>
            <a:ext cx="2619375" cy="2286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FE6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178925" y="2667000"/>
            <a:ext cx="444500" cy="444500"/>
          </a:xfrm>
          <a:prstGeom prst="ellipse">
            <a:avLst/>
          </a:prstGeom>
          <a:solidFill>
            <a:srgbClr val="173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1">
                <a:solidFill>
                  <a:srgbClr val="BDE394"/>
                </a:solidFill>
                <a:latin typeface="Arial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78925" y="3302000"/>
            <a:ext cx="2187575" cy="127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173D2F"/>
                </a:solidFill>
                <a:latin typeface="Arial"/>
              </a:rPr>
              <a:t>Update</a:t>
            </a:r>
          </a:p>
          <a:p>
            <a:pPr algn="l">
              <a:spcBef>
                <a:spcPts val="650"/>
              </a:spcBef>
            </a:pPr>
            <a:r>
              <a:rPr sz="1300" b="0">
                <a:solidFill>
                  <a:srgbClr val="33443A"/>
                </a:solidFill>
                <a:latin typeface="Arial"/>
              </a:rPr>
              <a:t>Sources and figures go to an open Hugging Face dataset, refreshed as news appears.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6477000"/>
            <a:ext cx="698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7B8A80"/>
                </a:solidFill>
                <a:latin typeface="Arial"/>
              </a:rPr>
              <a:t>Atikova · Investor presentation · October 2026 · Not an offer of securities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77400" y="6426200"/>
            <a:ext cx="190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>
                <a:solidFill>
                  <a:srgbClr val="173D2F"/>
                </a:solidFill>
                <a:latin typeface="Arial"/>
              </a:rPr>
              <a:t>atikova</a:t>
            </a:r>
            <a:r>
              <a:rPr sz="1400" b="1">
                <a:solidFill>
                  <a:srgbClr val="7FB04F"/>
                </a:solidFill>
                <a:latin typeface="Arial"/>
              </a:rPr>
              <a:t>.</a:t>
            </a:r>
            <a:r>
              <a:rPr sz="850" b="0">
                <a:solidFill>
                  <a:srgbClr val="7B8A80"/>
                </a:solidFill>
                <a:latin typeface="Arial"/>
              </a:rPr>
              <a:t>   11/15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08000"/>
            <a:ext cx="952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3F7D4F"/>
                </a:solidFill>
                <a:latin typeface="Arial"/>
              </a:rPr>
              <a:t>PLAN — DATES ARE TARGETS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812800"/>
            <a:ext cx="95250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100" b="1">
                <a:solidFill>
                  <a:srgbClr val="173D2F"/>
                </a:solidFill>
                <a:latin typeface="Arial"/>
              </a:rPr>
              <a:t>Measure first, then grow.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984500"/>
            <a:ext cx="10972800" cy="38100"/>
          </a:xfrm>
          <a:prstGeom prst="rect">
            <a:avLst/>
          </a:prstGeom>
          <a:solidFill>
            <a:srgbClr val="173D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882900"/>
            <a:ext cx="241300" cy="241300"/>
          </a:xfrm>
          <a:prstGeom prst="ellipse">
            <a:avLst/>
          </a:prstGeom>
          <a:solidFill>
            <a:srgbClr val="BDE394"/>
          </a:solidFill>
          <a:ln w="38100">
            <a:solidFill>
              <a:srgbClr val="173D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3302000"/>
            <a:ext cx="2552700" cy="165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>
                <a:solidFill>
                  <a:srgbClr val="173D2F"/>
                </a:solidFill>
                <a:latin typeface="Arial"/>
              </a:rPr>
              <a:t>Q4 2026</a:t>
            </a:r>
          </a:p>
          <a:p>
            <a:pPr algn="l">
              <a:spcBef>
                <a:spcPts val="675"/>
              </a:spcBef>
            </a:pPr>
            <a:r>
              <a:rPr sz="1350" b="0">
                <a:solidFill>
                  <a:srgbClr val="33443A"/>
                </a:solidFill>
                <a:latin typeface="Arial"/>
              </a:rPr>
              <a:t>Register the company (A.Ş.); meetings around COP31</a:t>
            </a:r>
          </a:p>
        </p:txBody>
      </p:sp>
      <p:sp>
        <p:nvSpPr>
          <p:cNvPr id="7" name="Oval 6"/>
          <p:cNvSpPr/>
          <p:nvPr/>
        </p:nvSpPr>
        <p:spPr>
          <a:xfrm>
            <a:off x="3352800" y="2882900"/>
            <a:ext cx="241300" cy="24130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173D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352800" y="3302000"/>
            <a:ext cx="2552700" cy="165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>
                <a:solidFill>
                  <a:srgbClr val="173D2F"/>
                </a:solidFill>
                <a:latin typeface="Arial"/>
              </a:rPr>
              <a:t>Q1 2027</a:t>
            </a:r>
          </a:p>
          <a:p>
            <a:pPr algn="l">
              <a:spcBef>
                <a:spcPts val="675"/>
              </a:spcBef>
            </a:pPr>
            <a:r>
              <a:rPr sz="1350" b="0">
                <a:solidFill>
                  <a:srgbClr val="33443A"/>
                </a:solidFill>
                <a:latin typeface="Arial"/>
              </a:rPr>
              <a:t>Istanbul pilot with 10–20 restaurants (target)</a:t>
            </a:r>
          </a:p>
        </p:txBody>
      </p:sp>
      <p:sp>
        <p:nvSpPr>
          <p:cNvPr id="9" name="Oval 8"/>
          <p:cNvSpPr/>
          <p:nvPr/>
        </p:nvSpPr>
        <p:spPr>
          <a:xfrm>
            <a:off x="6096000" y="2882900"/>
            <a:ext cx="241300" cy="24130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173D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0" y="3302000"/>
            <a:ext cx="2552700" cy="165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>
                <a:solidFill>
                  <a:srgbClr val="173D2F"/>
                </a:solidFill>
                <a:latin typeface="Arial"/>
              </a:rPr>
              <a:t>Q2 2027</a:t>
            </a:r>
          </a:p>
          <a:p>
            <a:pPr algn="l">
              <a:spcBef>
                <a:spcPts val="675"/>
              </a:spcBef>
            </a:pPr>
            <a:r>
              <a:rPr sz="1350" b="0">
                <a:solidFill>
                  <a:srgbClr val="33443A"/>
                </a:solidFill>
                <a:latin typeface="Arial"/>
              </a:rPr>
              <a:t>Pilot data → share-based crowdfunding on an SPK-listed platform</a:t>
            </a:r>
          </a:p>
        </p:txBody>
      </p:sp>
      <p:sp>
        <p:nvSpPr>
          <p:cNvPr id="11" name="Oval 10"/>
          <p:cNvSpPr/>
          <p:nvPr/>
        </p:nvSpPr>
        <p:spPr>
          <a:xfrm>
            <a:off x="8839200" y="2882900"/>
            <a:ext cx="241300" cy="24130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173D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839200" y="3302000"/>
            <a:ext cx="2552700" cy="165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>
                <a:solidFill>
                  <a:srgbClr val="173D2F"/>
                </a:solidFill>
                <a:latin typeface="Arial"/>
              </a:rPr>
              <a:t>2028</a:t>
            </a:r>
          </a:p>
          <a:p>
            <a:pPr algn="l">
              <a:spcBef>
                <a:spcPts val="675"/>
              </a:spcBef>
            </a:pPr>
            <a:r>
              <a:rPr sz="1350" b="0">
                <a:solidFill>
                  <a:srgbClr val="33443A"/>
                </a:solidFill>
                <a:latin typeface="Arial"/>
              </a:rPr>
              <a:t>Second city, if the pilot numbers hold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6477000"/>
            <a:ext cx="698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7B8A80"/>
                </a:solidFill>
                <a:latin typeface="Arial"/>
              </a:rPr>
              <a:t>Atikova · Investor presentation · October 2026 · Not an offer of securities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77400" y="6426200"/>
            <a:ext cx="190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>
                <a:solidFill>
                  <a:srgbClr val="173D2F"/>
                </a:solidFill>
                <a:latin typeface="Arial"/>
              </a:rPr>
              <a:t>atikova</a:t>
            </a:r>
            <a:r>
              <a:rPr sz="1400" b="1">
                <a:solidFill>
                  <a:srgbClr val="7FB04F"/>
                </a:solidFill>
                <a:latin typeface="Arial"/>
              </a:rPr>
              <a:t>.</a:t>
            </a:r>
            <a:r>
              <a:rPr sz="850" b="0">
                <a:solidFill>
                  <a:srgbClr val="7B8A80"/>
                </a:solidFill>
                <a:latin typeface="Arial"/>
              </a:rPr>
              <a:t>   12/15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08000"/>
            <a:ext cx="952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3F7D4F"/>
                </a:solidFill>
                <a:latin typeface="Arial"/>
              </a:rPr>
              <a:t>FUNDING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812800"/>
            <a:ext cx="95250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100" b="1">
                <a:solidFill>
                  <a:srgbClr val="173D2F"/>
                </a:solidFill>
                <a:latin typeface="Arial"/>
              </a:rPr>
              <a:t>A staged plan — crowdfunding is one step, not the whole.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905000"/>
            <a:ext cx="10972800" cy="5715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FE6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905000"/>
            <a:ext cx="1905000" cy="5715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>
                <a:solidFill>
                  <a:srgbClr val="173D2F"/>
                </a:solidFill>
                <a:latin typeface="Arial"/>
              </a:rPr>
              <a:t>Now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71800" y="1905000"/>
            <a:ext cx="8382000" cy="5715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50" b="0">
                <a:solidFill>
                  <a:srgbClr val="33443A"/>
                </a:solidFill>
                <a:latin typeface="Arial"/>
              </a:rPr>
              <a:t>Grants, invoiced sponsors, founders' capital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600" y="2603500"/>
            <a:ext cx="1097280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FE6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38200" y="2603500"/>
            <a:ext cx="1905000" cy="762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>
                <a:solidFill>
                  <a:srgbClr val="173D2F"/>
                </a:solidFill>
                <a:latin typeface="Arial"/>
              </a:rPr>
              <a:t>After the pilot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71800" y="2603500"/>
            <a:ext cx="8382000" cy="762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50" b="0">
                <a:solidFill>
                  <a:srgbClr val="33443A"/>
                </a:solidFill>
                <a:latin typeface="Arial"/>
              </a:rPr>
              <a:t>Share-based crowdfunding on an SPK-listed platform — legal cap 142.5M TL per 12 months (≈ US$2.9M at 49.5 TL/$, 17 Oct 2026)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9600" y="3492500"/>
            <a:ext cx="10972800" cy="5715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FE6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8200" y="3492500"/>
            <a:ext cx="1905000" cy="5715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>
                <a:solidFill>
                  <a:srgbClr val="173D2F"/>
                </a:solidFill>
                <a:latin typeface="Arial"/>
              </a:rPr>
              <a:t>Growth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71800" y="3492500"/>
            <a:ext cx="8382000" cy="5715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50" b="0">
                <a:solidFill>
                  <a:srgbClr val="33443A"/>
                </a:solidFill>
                <a:latin typeface="Arial"/>
              </a:rPr>
              <a:t>Venture capital, then climate and development finance for processing capacity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4191000"/>
            <a:ext cx="109728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6C7D72"/>
                </a:solidFill>
                <a:latin typeface="Arial"/>
              </a:rPr>
              <a:t>Source: SPK Bulletin 2025/68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9600" y="4470400"/>
            <a:ext cx="10972800" cy="698500"/>
          </a:xfrm>
          <a:prstGeom prst="roundRect">
            <a:avLst>
              <a:gd name="adj" fmla="val 10000"/>
            </a:avLst>
          </a:prstGeom>
          <a:solidFill>
            <a:srgbClr val="FFFAF0"/>
          </a:solidFill>
          <a:ln w="9525">
            <a:solidFill>
              <a:srgbClr val="E3C9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300" y="4470400"/>
            <a:ext cx="10693400" cy="6985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50" b="0">
                <a:solidFill>
                  <a:srgbClr val="6B4A14"/>
                </a:solidFill>
                <a:latin typeface="Arial"/>
              </a:rPr>
              <a:t>Use of funds will be set after the pilot. This presentation is not an offer to sell or a solicitation to buy securities; any offer will be made only on an SPK-listed platform after its investment committee approves the information form.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6477000"/>
            <a:ext cx="698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7B8A80"/>
                </a:solidFill>
                <a:latin typeface="Arial"/>
              </a:rPr>
              <a:t>Atikova · Investor presentation · October 2026 · Not an offer of securities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77400" y="6426200"/>
            <a:ext cx="190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>
                <a:solidFill>
                  <a:srgbClr val="173D2F"/>
                </a:solidFill>
                <a:latin typeface="Arial"/>
              </a:rPr>
              <a:t>atikova</a:t>
            </a:r>
            <a:r>
              <a:rPr sz="1400" b="1">
                <a:solidFill>
                  <a:srgbClr val="7FB04F"/>
                </a:solidFill>
                <a:latin typeface="Arial"/>
              </a:rPr>
              <a:t>.</a:t>
            </a:r>
            <a:r>
              <a:rPr sz="850" b="0">
                <a:solidFill>
                  <a:srgbClr val="7B8A80"/>
                </a:solidFill>
                <a:latin typeface="Arial"/>
              </a:rPr>
              <a:t>   13/15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73D2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ourier.jpg"/>
          <p:cNvPicPr>
            <a:picLocks noChangeAspect="1"/>
          </p:cNvPicPr>
          <p:nvPr/>
        </p:nvPicPr>
        <p:blipFill>
          <a:blip r:embed="rId2"/>
          <a:srcRect l="28634" r="28634"/>
          <a:stretch>
            <a:fillRect/>
          </a:stretch>
        </p:blipFill>
        <p:spPr>
          <a:xfrm>
            <a:off x="6985000" y="0"/>
            <a:ext cx="5207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8500" y="1270000"/>
            <a:ext cx="571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BDE394"/>
                </a:solidFill>
                <a:latin typeface="Arial"/>
              </a:rPr>
              <a:t>TEAM &amp; CONTACT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8500" y="1587500"/>
            <a:ext cx="6032500" cy="952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0" b="1">
                <a:solidFill>
                  <a:srgbClr val="FFFFFF"/>
                </a:solidFill>
                <a:latin typeface="Arial"/>
              </a:rPr>
              <a:t>atikova</a:t>
            </a:r>
            <a:r>
              <a:rPr sz="6500" b="1">
                <a:solidFill>
                  <a:srgbClr val="BDE394"/>
                </a:solidFill>
                <a:latin typeface="Arial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8500" y="2603500"/>
            <a:ext cx="60325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100" b="0">
                <a:solidFill>
                  <a:srgbClr val="FFFFFF"/>
                </a:solidFill>
                <a:latin typeface="Arial"/>
              </a:rPr>
              <a:t>Kitchen waste, turned into a resource.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8500" y="3238500"/>
            <a:ext cx="6032500" cy="190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D6E4D9"/>
                </a:solidFill>
                <a:latin typeface="Arial"/>
              </a:rPr>
              <a:t>Soheil — Founder</a:t>
            </a:r>
          </a:p>
          <a:p>
            <a:pPr algn="l">
              <a:spcBef>
                <a:spcPts val="750"/>
              </a:spcBef>
            </a:pPr>
            <a:r>
              <a:rPr sz="1500" b="0">
                <a:solidFill>
                  <a:srgbClr val="D6E4D9"/>
                </a:solidFill>
                <a:latin typeface="Arial"/>
              </a:rPr>
              <a:t>Building the team: Istanbul operations, partnerships, engineering</a:t>
            </a:r>
          </a:p>
          <a:p>
            <a:pPr algn="l">
              <a:spcBef>
                <a:spcPts val="750"/>
              </a:spcBef>
            </a:pPr>
            <a:r>
              <a:rPr sz="1500" b="0">
                <a:solidFill>
                  <a:srgbClr val="D6E4D9"/>
                </a:solidFill>
                <a:latin typeface="Arial"/>
              </a:rPr>
              <a:t>info@atikova.com · atikova.com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985500" y="6540500"/>
            <a:ext cx="1079500" cy="190500"/>
          </a:xfrm>
          <a:prstGeom prst="roundRect">
            <a:avLst>
              <a:gd name="adj" fmla="val 8000"/>
            </a:avLst>
          </a:prstGeom>
          <a:solidFill>
            <a:srgbClr val="22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85500" y="6565900"/>
            <a:ext cx="1079500" cy="152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750" b="0">
                <a:solidFill>
                  <a:srgbClr val="FFFFFF"/>
                </a:solidFill>
                <a:latin typeface="Arial"/>
              </a:rPr>
              <a:t>AI illustration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6477000"/>
            <a:ext cx="698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A9BDB0"/>
                </a:solidFill>
                <a:latin typeface="Arial"/>
              </a:rPr>
              <a:t>Atikova · Investor presentation · October 2026 · Not an offer of securities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53000" y="6426200"/>
            <a:ext cx="190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>
                <a:solidFill>
                  <a:srgbClr val="FFFFFF"/>
                </a:solidFill>
                <a:latin typeface="Arial"/>
              </a:rPr>
              <a:t>atikova</a:t>
            </a:r>
            <a:r>
              <a:rPr sz="1400" b="1">
                <a:solidFill>
                  <a:srgbClr val="BDE394"/>
                </a:solidFill>
                <a:latin typeface="Arial"/>
              </a:rPr>
              <a:t>.</a:t>
            </a:r>
            <a:r>
              <a:rPr sz="850" b="0">
                <a:solidFill>
                  <a:srgbClr val="A9BDB0"/>
                </a:solidFill>
                <a:latin typeface="Arial"/>
              </a:rPr>
              <a:t>   14/15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08000"/>
            <a:ext cx="952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3F7D4F"/>
                </a:solidFill>
                <a:latin typeface="Arial"/>
              </a:rPr>
              <a:t>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812800"/>
            <a:ext cx="95250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100" b="1">
                <a:solidFill>
                  <a:srgbClr val="173D2F"/>
                </a:solidFill>
                <a:latin typeface="Arial"/>
              </a:rPr>
              <a:t>Where the numbers come from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8500" y="1587500"/>
            <a:ext cx="10795000" cy="4699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33443A"/>
                </a:solidFill>
                <a:latin typeface="Arial"/>
              </a:rPr>
              <a:t>1. TÜİK / Ministry of Environment — Waste Monitoring Platform (2025)</a:t>
            </a:r>
          </a:p>
          <a:p>
            <a:pPr algn="l">
              <a:spcBef>
                <a:spcPts val="400"/>
              </a:spcBef>
            </a:pPr>
            <a:r>
              <a:rPr sz="800" b="0">
                <a:solidFill>
                  <a:srgbClr val="6C7D72"/>
                </a:solidFill>
                <a:latin typeface="Arial"/>
              </a:rPr>
              <a:t>https://ghg-turkiye.com/en/waste-platform</a:t>
            </a:r>
          </a:p>
          <a:p>
            <a:pPr algn="l">
              <a:spcBef>
                <a:spcPts val="575"/>
              </a:spcBef>
            </a:pPr>
            <a:r>
              <a:rPr sz="1150" b="1">
                <a:solidFill>
                  <a:srgbClr val="33443A"/>
                </a:solidFill>
                <a:latin typeface="Arial"/>
              </a:rPr>
              <a:t>2. European Environment Agency — Türkiye municipal waste country profile (2025)</a:t>
            </a:r>
          </a:p>
          <a:p>
            <a:pPr algn="l">
              <a:spcBef>
                <a:spcPts val="400"/>
              </a:spcBef>
            </a:pPr>
            <a:r>
              <a:rPr sz="800" b="0">
                <a:solidFill>
                  <a:srgbClr val="6C7D72"/>
                </a:solidFill>
                <a:latin typeface="Arial"/>
              </a:rPr>
              <a:t>https://www.eea.europa.eu/en/topics/in-depth/waste-and-recycling/municipal-and-packaging-waste-management-country-profiles-2025/tr-municipal-waste-factsheet.pdf/@@download/file</a:t>
            </a:r>
          </a:p>
          <a:p>
            <a:pPr algn="l">
              <a:spcBef>
                <a:spcPts val="575"/>
              </a:spcBef>
            </a:pPr>
            <a:r>
              <a:rPr sz="1150" b="1">
                <a:solidFill>
                  <a:srgbClr val="33443A"/>
                </a:solidFill>
                <a:latin typeface="Arial"/>
              </a:rPr>
              <a:t>3. European Environment Agency — Europe's environment 2025, Türkiye</a:t>
            </a:r>
          </a:p>
          <a:p>
            <a:pPr algn="l">
              <a:spcBef>
                <a:spcPts val="400"/>
              </a:spcBef>
            </a:pPr>
            <a:r>
              <a:rPr sz="800" b="0">
                <a:solidFill>
                  <a:srgbClr val="6C7D72"/>
                </a:solidFill>
                <a:latin typeface="Arial"/>
              </a:rPr>
              <a:t>https://www.eea.europa.eu/en/europe-environment-2025/countries/turkiye/waste-generation</a:t>
            </a:r>
          </a:p>
          <a:p>
            <a:pPr algn="l">
              <a:spcBef>
                <a:spcPts val="575"/>
              </a:spcBef>
            </a:pPr>
            <a:r>
              <a:rPr sz="1150" b="1">
                <a:solidFill>
                  <a:srgbClr val="33443A"/>
                </a:solidFill>
                <a:latin typeface="Arial"/>
              </a:rPr>
              <a:t>4. IPCC AR6 WG1, Chapter 7 (2021) — methane GWP-20</a:t>
            </a:r>
          </a:p>
          <a:p>
            <a:pPr algn="l">
              <a:spcBef>
                <a:spcPts val="400"/>
              </a:spcBef>
            </a:pPr>
            <a:r>
              <a:rPr sz="800" b="0">
                <a:solidFill>
                  <a:srgbClr val="6C7D72"/>
                </a:solidFill>
                <a:latin typeface="Arial"/>
              </a:rPr>
              <a:t>https://www.ipcc.ch/report/ar6/wg1/chapter/chapter-7/</a:t>
            </a:r>
          </a:p>
          <a:p>
            <a:pPr algn="l">
              <a:spcBef>
                <a:spcPts val="575"/>
              </a:spcBef>
            </a:pPr>
            <a:r>
              <a:rPr sz="1150" b="1">
                <a:solidFill>
                  <a:srgbClr val="33443A"/>
                </a:solidFill>
                <a:latin typeface="Arial"/>
              </a:rPr>
              <a:t>5. Champions 12.3 / WRI &amp; WRAP — The business case for reducing food loss and waste: hotels (2018)</a:t>
            </a:r>
          </a:p>
          <a:p>
            <a:pPr algn="l">
              <a:spcBef>
                <a:spcPts val="400"/>
              </a:spcBef>
            </a:pPr>
            <a:r>
              <a:rPr sz="800" b="0">
                <a:solidFill>
                  <a:srgbClr val="6C7D72"/>
                </a:solidFill>
                <a:latin typeface="Arial"/>
              </a:rPr>
              <a:t>https://champions123.org/sites/default/files/2020-08/business-case-reducing-food-loss-and-waste-hotels.pdf</a:t>
            </a:r>
          </a:p>
          <a:p>
            <a:pPr algn="l">
              <a:spcBef>
                <a:spcPts val="575"/>
              </a:spcBef>
            </a:pPr>
            <a:r>
              <a:rPr sz="1150" b="1">
                <a:solidFill>
                  <a:srgbClr val="33443A"/>
                </a:solidFill>
                <a:latin typeface="Arial"/>
              </a:rPr>
              <a:t>6. SPK Bülteni 2025/68 (31.12.2025) — 2026 crowdfunding limits</a:t>
            </a:r>
          </a:p>
          <a:p>
            <a:pPr algn="l">
              <a:spcBef>
                <a:spcPts val="400"/>
              </a:spcBef>
            </a:pPr>
            <a:r>
              <a:rPr sz="800" b="0">
                <a:solidFill>
                  <a:srgbClr val="6C7D72"/>
                </a:solidFill>
                <a:latin typeface="Arial"/>
              </a:rPr>
              <a:t>https://spk.gov.tr/data/695546ca8f95db281807a9c3/2025-68.pdf</a:t>
            </a:r>
          </a:p>
          <a:p>
            <a:pPr algn="l">
              <a:spcBef>
                <a:spcPts val="575"/>
              </a:spcBef>
            </a:pPr>
            <a:r>
              <a:rPr sz="1150" b="1">
                <a:solidFill>
                  <a:srgbClr val="33443A"/>
                </a:solidFill>
                <a:latin typeface="Arial"/>
              </a:rPr>
              <a:t>7. COP31 — official site</a:t>
            </a:r>
          </a:p>
          <a:p>
            <a:pPr algn="l">
              <a:spcBef>
                <a:spcPts val="400"/>
              </a:spcBef>
            </a:pPr>
            <a:r>
              <a:rPr sz="800" b="0">
                <a:solidFill>
                  <a:srgbClr val="6C7D72"/>
                </a:solidFill>
                <a:latin typeface="Arial"/>
              </a:rPr>
              <a:t>https://cop31.tr/green-zone</a:t>
            </a:r>
          </a:p>
          <a:p>
            <a:pPr algn="l">
              <a:spcBef>
                <a:spcPts val="575"/>
              </a:spcBef>
            </a:pPr>
            <a:r>
              <a:rPr sz="1150" b="1">
                <a:solidFill>
                  <a:srgbClr val="33443A"/>
                </a:solidFill>
                <a:latin typeface="Arial"/>
              </a:rPr>
              <a:t>8. İSTAÇ (İBB) — Evsel atık lojistik yönetimi / Tesislerimiz (2026)</a:t>
            </a:r>
          </a:p>
          <a:p>
            <a:pPr algn="l">
              <a:spcBef>
                <a:spcPts val="400"/>
              </a:spcBef>
            </a:pPr>
            <a:r>
              <a:rPr sz="800" b="0">
                <a:solidFill>
                  <a:srgbClr val="6C7D72"/>
                </a:solidFill>
                <a:latin typeface="Arial"/>
              </a:rPr>
              <a:t>https://www.istac.istanbul/faaliyet-alanlarimiz/atik-yonetimi/evsel-atik-yonetimi</a:t>
            </a:r>
          </a:p>
          <a:p>
            <a:pPr algn="l">
              <a:spcBef>
                <a:spcPts val="575"/>
              </a:spcBef>
            </a:pPr>
            <a:r>
              <a:rPr sz="1150" b="1">
                <a:solidFill>
                  <a:srgbClr val="33443A"/>
                </a:solidFill>
                <a:latin typeface="Arial"/>
              </a:rPr>
              <a:t>9. İBB Çevre Koruma ve Kontrol D.B. — Biyometanizasyon Tesisi, waste characterisation (2025)</a:t>
            </a:r>
          </a:p>
          <a:p>
            <a:pPr algn="l">
              <a:spcBef>
                <a:spcPts val="400"/>
              </a:spcBef>
            </a:pPr>
            <a:r>
              <a:rPr sz="800" b="0">
                <a:solidFill>
                  <a:srgbClr val="6C7D72"/>
                </a:solidFill>
                <a:latin typeface="Arial"/>
              </a:rPr>
              <a:t>https://cevre.ibb.istanbul/atik-yonetimi-mudurlugu-sube-mudurlugu/biyometanizasyon-tesisi/</a:t>
            </a:r>
          </a:p>
          <a:p>
            <a:pPr algn="l">
              <a:spcBef>
                <a:spcPts val="575"/>
              </a:spcBef>
            </a:pPr>
            <a:r>
              <a:rPr sz="1150" b="1">
                <a:solidFill>
                  <a:srgbClr val="33443A"/>
                </a:solidFill>
                <a:latin typeface="Arial"/>
              </a:rPr>
              <a:t>10. Hürriyet Daily News — Istanbul witnesses slight drop in daily waste amount (İSTAÇ data, 25 Oct 2023)</a:t>
            </a:r>
          </a:p>
          <a:p>
            <a:pPr algn="l">
              <a:spcBef>
                <a:spcPts val="400"/>
              </a:spcBef>
            </a:pPr>
            <a:r>
              <a:rPr sz="800" b="0">
                <a:solidFill>
                  <a:srgbClr val="6C7D72"/>
                </a:solidFill>
                <a:latin typeface="Arial"/>
              </a:rPr>
              <a:t>https://www.hurriyetdailynews.com/istanbul-witnesses-slight-drop-in-daily-waste-amount-data-187307</a:t>
            </a:r>
          </a:p>
          <a:p>
            <a:pPr algn="l">
              <a:spcBef>
                <a:spcPts val="575"/>
              </a:spcBef>
            </a:pPr>
            <a:r>
              <a:rPr sz="1150" b="1">
                <a:solidFill>
                  <a:srgbClr val="33443A"/>
                </a:solidFill>
                <a:latin typeface="Arial"/>
              </a:rPr>
              <a:t>11. İBB — 2024 İklim Değişikliği İzleme Raporu (2026)</a:t>
            </a:r>
          </a:p>
          <a:p>
            <a:pPr algn="l">
              <a:spcBef>
                <a:spcPts val="400"/>
              </a:spcBef>
            </a:pPr>
            <a:r>
              <a:rPr sz="800" b="0">
                <a:solidFill>
                  <a:srgbClr val="6C7D72"/>
                </a:solidFill>
                <a:latin typeface="Arial"/>
              </a:rPr>
              <a:t>https://cevre.ibb.istanbul/iklim-degisikligi-sube-mudurlugu/2024-iklim-degisikligi-izleme-raporu-yayinlandi/</a:t>
            </a:r>
          </a:p>
          <a:p>
            <a:pPr algn="l">
              <a:spcBef>
                <a:spcPts val="575"/>
              </a:spcBef>
            </a:pPr>
            <a:r>
              <a:rPr sz="1150" b="1">
                <a:solidFill>
                  <a:srgbClr val="33443A"/>
                </a:solidFill>
                <a:latin typeface="Arial"/>
              </a:rPr>
              <a:t>12. Efe (2022), Iğdır Univ. J. Sci. 12(4):2396–2407 — TÜİK municipal waste per capita by city; İstanbul &amp; Şanlıurfa 2022 figures</a:t>
            </a:r>
          </a:p>
          <a:p>
            <a:pPr algn="l">
              <a:spcBef>
                <a:spcPts val="400"/>
              </a:spcBef>
            </a:pPr>
            <a:r>
              <a:rPr sz="800" b="0">
                <a:solidFill>
                  <a:srgbClr val="6C7D72"/>
                </a:solidFill>
                <a:latin typeface="Arial"/>
              </a:rPr>
              <a:t>https://dergipark.org.tr/tr/download/article-file/2516984</a:t>
            </a:r>
          </a:p>
          <a:p>
            <a:pPr algn="l">
              <a:spcBef>
                <a:spcPts val="575"/>
              </a:spcBef>
            </a:pPr>
            <a:r>
              <a:rPr sz="1150" b="0">
                <a:solidFill>
                  <a:srgbClr val="33443A"/>
                </a:solidFill>
                <a:latin typeface="Arial"/>
              </a:rPr>
              <a:t>13. Atikova design assumption: 80 L ≈ 32 kg; 150 L ≈ 40 kg · AI illustration: images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477000"/>
            <a:ext cx="698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7B8A80"/>
                </a:solidFill>
                <a:latin typeface="Arial"/>
              </a:rPr>
              <a:t>Atikova · Investor presentation · October 2026 · Not an offer of securities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77400" y="6426200"/>
            <a:ext cx="190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>
                <a:solidFill>
                  <a:srgbClr val="173D2F"/>
                </a:solidFill>
                <a:latin typeface="Arial"/>
              </a:rPr>
              <a:t>atikova</a:t>
            </a:r>
            <a:r>
              <a:rPr sz="1400" b="1">
                <a:solidFill>
                  <a:srgbClr val="7FB04F"/>
                </a:solidFill>
                <a:latin typeface="Arial"/>
              </a:rPr>
              <a:t>.</a:t>
            </a:r>
            <a:r>
              <a:rPr sz="850" b="0">
                <a:solidFill>
                  <a:srgbClr val="7B8A80"/>
                </a:solidFill>
                <a:latin typeface="Arial"/>
              </a:rPr>
              <a:t>   15/15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